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736" r:id="rId2"/>
    <p:sldMasterId id="2147483754" r:id="rId3"/>
  </p:sldMasterIdLst>
  <p:sldIdLst>
    <p:sldId id="256" r:id="rId4"/>
    <p:sldId id="367" r:id="rId5"/>
    <p:sldId id="282" r:id="rId6"/>
    <p:sldId id="283" r:id="rId7"/>
    <p:sldId id="279" r:id="rId8"/>
    <p:sldId id="303" r:id="rId9"/>
    <p:sldId id="280" r:id="rId10"/>
    <p:sldId id="305" r:id="rId11"/>
    <p:sldId id="368" r:id="rId12"/>
    <p:sldId id="281" r:id="rId13"/>
    <p:sldId id="302" r:id="rId14"/>
    <p:sldId id="370" r:id="rId15"/>
    <p:sldId id="369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494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9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81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687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249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101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7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736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938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757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422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095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8828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2350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4210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2334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111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369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8657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2941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5219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654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521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318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1672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010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062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6938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46356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9193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1942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61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9349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55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8813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9482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462E71-C666-4115-A6CB-28B5B13836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11500" dirty="0">
                <a:solidFill>
                  <a:srgbClr val="CC3300"/>
                </a:solidFill>
                <a:latin typeface="Algerian" panose="04020705040A02060702" pitchFamily="82" charset="0"/>
              </a:rPr>
              <a:t>filosofia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03BADF-2682-4C36-BADB-423F1D67B2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Professor </a:t>
            </a:r>
            <a:r>
              <a:rPr lang="pt-BR" dirty="0" err="1"/>
              <a:t>alexandre</a:t>
            </a:r>
            <a:r>
              <a:rPr lang="pt-BR" dirty="0"/>
              <a:t> Luiz zeni</a:t>
            </a:r>
          </a:p>
        </p:txBody>
      </p:sp>
    </p:spTree>
    <p:extLst>
      <p:ext uri="{BB962C8B-B14F-4D97-AF65-F5344CB8AC3E}">
        <p14:creationId xmlns:p14="http://schemas.microsoft.com/office/powerpoint/2010/main" val="794752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17DC5-B98B-4674-89E4-559CA4FAC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15FFA0BE-4424-4B8E-8D55-ADC5329CC17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424913" y="1488560"/>
            <a:ext cx="7668042" cy="4313274"/>
          </a:xfrm>
        </p:spPr>
      </p:pic>
    </p:spTree>
    <p:extLst>
      <p:ext uri="{BB962C8B-B14F-4D97-AF65-F5344CB8AC3E}">
        <p14:creationId xmlns:p14="http://schemas.microsoft.com/office/powerpoint/2010/main" val="2486871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8D923C-0188-5F33-5789-2B214E8B57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BR" sz="2600" b="1" dirty="0"/>
              <a:t>(</a:t>
            </a:r>
            <a:r>
              <a:rPr lang="pt-BR" sz="2600" b="1" dirty="0" err="1"/>
              <a:t>enem</a:t>
            </a:r>
            <a:r>
              <a:rPr lang="pt-BR" sz="2600" b="1" dirty="0"/>
              <a:t>) </a:t>
            </a:r>
            <a:r>
              <a:rPr lang="pt-BR" sz="2600" dirty="0"/>
              <a:t>O tema do mal, em Hannah Arendt, não tem como pano de fundo a malignidade, a perversão ou o pecado humano. A novidade da sua reflexão reside justamente em evidenciar que os seres humanos podem realizar ações inimagináveis, do ponto de vista da destruição e da morte, sem qualquer motivação maligna. O pano de fundo do exame da questão, em Arendt, é o processo de naturalização da sociedade ocorrido na contemporaneidade. O mal é abordado, desse modo, na perspectiva ético-política e não na visão moral ou religiosa. O mal banal caracteriza-se pela ausência do pensamento. Essa ausência provoca a privação de responsabilidade. O praticante do mal banal não se interroga sobre o sentido da sua ação ou dos acontecimentos ao seu redor</a:t>
            </a:r>
          </a:p>
          <a:p>
            <a:pPr marL="0" indent="0" algn="just" latinLnBrk="1">
              <a:buNone/>
            </a:pPr>
            <a:r>
              <a:rPr lang="pt-BR" sz="2600" dirty="0"/>
              <a:t>(Odílio Alves Aguiar. “Violência e banalidade do mal”. www.revistacult.uol.com.br, 14.03.2010. Adaptado.)</a:t>
            </a:r>
          </a:p>
          <a:p>
            <a:pPr marL="0" indent="0" algn="just">
              <a:buNone/>
            </a:pPr>
            <a:r>
              <a:rPr lang="pt-BR" sz="2600" dirty="0"/>
              <a:t>Depreende-se do texto que a banalidade do mal na contemporaneidade resulta, segundo Hannah Arendt</a:t>
            </a:r>
          </a:p>
          <a:p>
            <a:pPr marL="0" indent="0" algn="just">
              <a:buNone/>
            </a:pPr>
            <a:r>
              <a:rPr lang="pt-BR" sz="2600" dirty="0"/>
              <a:t>A) Da carência de formação religiosa.</a:t>
            </a:r>
          </a:p>
          <a:p>
            <a:pPr marL="0" indent="0" algn="just">
              <a:buNone/>
            </a:pPr>
            <a:r>
              <a:rPr lang="pt-BR" sz="2600" dirty="0"/>
              <a:t>B) Da irreflexão institucionalizada.</a:t>
            </a:r>
          </a:p>
          <a:p>
            <a:pPr marL="0" indent="0" algn="just">
              <a:buNone/>
            </a:pPr>
            <a:r>
              <a:rPr lang="pt-BR" sz="2600" dirty="0"/>
              <a:t>C) Da ausência de pacto regulador.</a:t>
            </a:r>
          </a:p>
          <a:p>
            <a:pPr marL="0" indent="0" algn="just">
              <a:buNone/>
            </a:pPr>
            <a:r>
              <a:rPr lang="pt-BR" sz="2600" dirty="0"/>
              <a:t>D) Da voracidade dos interesses econômicos.</a:t>
            </a:r>
          </a:p>
          <a:p>
            <a:pPr marL="0" indent="0" algn="just">
              <a:buNone/>
            </a:pPr>
            <a:r>
              <a:rPr lang="pt-BR" sz="2600" dirty="0"/>
              <a:t>E) Da perversidade humana.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371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1A846B9-EA37-531F-71F0-F72A8F6F2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540CC2-7C9E-8B41-9358-A011189FBA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“Ele não era um monstro, mas terrivelmente normal.”</a:t>
            </a:r>
            <a:br>
              <a:rPr lang="pt-BR" dirty="0"/>
            </a:br>
            <a:r>
              <a:rPr lang="pt-BR" dirty="0"/>
              <a:t>— Hannah Arendt, Eichmann </a:t>
            </a:r>
            <a:r>
              <a:rPr lang="pt-BR"/>
              <a:t>em Jerusalém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Arendt argumenta que o mal pode ser praticado não apenas por indivíduos movidos por ódio ou perversidade, mas também por sujeitos que, inseridos em estruturas burocráticas, renunciam ao pensamento crítico e à responsabilidade pessoal. Tal fenômeno, que ela denomina “banalidade do mal”, revela como a obediência cega a normas e ordens, aliada à incapacidade de pensar a partir da perspectiva do outro, permite que atrocidades sejam cometidas de forma mecânica e acrítica dentro de sistemas totalitários.</a:t>
            </a:r>
          </a:p>
          <a:p>
            <a:pPr marL="0" indent="0">
              <a:buNone/>
            </a:pPr>
            <a:r>
              <a:rPr lang="pt-BR" dirty="0"/>
              <a:t>Assinale a alternativa INCORRETA segundo o pensamento de Hannah Arendt sobre a banalidade do mal:</a:t>
            </a:r>
          </a:p>
          <a:p>
            <a:pPr marL="0" indent="0">
              <a:buNone/>
            </a:pPr>
            <a:r>
              <a:rPr lang="pt-BR" dirty="0"/>
              <a:t>a) A banalidade do mal indica que indivíduos comuns podem participar de crimes extremos quando deixam de pensar criticamente e passam a agir como simples executores de ordens.</a:t>
            </a:r>
          </a:p>
          <a:p>
            <a:pPr marL="0" indent="0">
              <a:buNone/>
            </a:pPr>
            <a:r>
              <a:rPr lang="pt-BR" dirty="0"/>
              <a:t>b) Arendt defende que o mal radical surge da ausência total de empatia, sendo sempre resultado de pulsões internas de crueldade presentes nos indivíduos.</a:t>
            </a:r>
          </a:p>
          <a:p>
            <a:pPr marL="0" indent="0">
              <a:buNone/>
            </a:pPr>
            <a:r>
              <a:rPr lang="pt-BR" dirty="0"/>
              <a:t>c) O caso de Eichmann, para Arendt, exemplifica como a burocracia moderna fragmenta a responsabilidade moral, facilitando a participação de muitos em um mesmo crime.</a:t>
            </a:r>
          </a:p>
          <a:p>
            <a:pPr marL="0" indent="0">
              <a:buNone/>
            </a:pPr>
            <a:r>
              <a:rPr lang="pt-BR" dirty="0"/>
              <a:t>d) A incapacidade de dialogar interiormente com si mesmo — aquilo que Arendt chama de “pensar” — torna o indivíduo vulnerável a aderir automaticamente às normas vigentes.</a:t>
            </a:r>
          </a:p>
          <a:p>
            <a:pPr marL="0" indent="0">
              <a:buNone/>
            </a:pPr>
            <a:r>
              <a:rPr lang="pt-BR" dirty="0"/>
              <a:t>e) A banalidade do mal não significa trivialização do mal, mas sua manifestação através de comportamentos comuns, reproduzidos sem reflexão sobre suas consequências.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9279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AB00DF5-F3FD-F46D-4CE6-62F0F62A3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CC8167-B511-7127-FAF1-C4DCF2C694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b="1" dirty="0"/>
              <a:t>(UNIOESTE)</a:t>
            </a:r>
            <a:r>
              <a:rPr lang="pt-BR" dirty="0"/>
              <a:t> Hannah Arendt, em sua obra A condição humana (1958), analisa a vida ativa (</a:t>
            </a:r>
            <a:r>
              <a:rPr lang="pt-BR" dirty="0" err="1"/>
              <a:t>vita</a:t>
            </a:r>
            <a:r>
              <a:rPr lang="pt-BR" dirty="0"/>
              <a:t> </a:t>
            </a:r>
            <a:r>
              <a:rPr lang="pt-BR" dirty="0" err="1"/>
              <a:t>activa</a:t>
            </a:r>
            <a:r>
              <a:rPr lang="pt-BR" dirty="0"/>
              <a:t>) distinguindo três atividades fundamentais: o labor, o trabalho e a ação.</a:t>
            </a:r>
            <a:br>
              <a:rPr lang="pt-BR" dirty="0"/>
            </a:br>
            <a:r>
              <a:rPr lang="pt-BR" dirty="0"/>
              <a:t>Essas atividades correspondem a diferentes dimensões da existência humana e revelam modos distintos de relação com o mundo e com os outros.</a:t>
            </a:r>
          </a:p>
          <a:p>
            <a:pPr marL="0" indent="0">
              <a:buNone/>
            </a:pPr>
            <a:r>
              <a:rPr lang="pt-BR" i="1" dirty="0"/>
              <a:t>“O labor é a atividade que corresponde ao processo biológico do corpo humano; o trabalho é a atividade que produz um mundo artificial de coisas; e a ação é a única atividade que se exerce diretamente entre os homens sem a mediação das coisas ou da matéria.”</a:t>
            </a:r>
            <a:br>
              <a:rPr lang="pt-BR" i="1" dirty="0"/>
            </a:br>
            <a:r>
              <a:rPr lang="pt-BR" dirty="0"/>
              <a:t>(ARENDT, Hannah. A condição humana. São Paulo: Forense Universitária, 2007, p. 21.)</a:t>
            </a:r>
          </a:p>
          <a:p>
            <a:pPr marL="0" indent="0">
              <a:buNone/>
            </a:pPr>
            <a:r>
              <a:rPr lang="pt-BR" dirty="0"/>
              <a:t>Com base no texto e nos conhecimentos sobre o pensamento de Arendt, assinale a alternativa que melhor expressa o sentido da distinção entre essas três atividades na vida humana.</a:t>
            </a:r>
          </a:p>
          <a:p>
            <a:pPr marL="0" indent="0">
              <a:buNone/>
            </a:pPr>
            <a:r>
              <a:rPr lang="pt-BR" dirty="0"/>
              <a:t>A) O labor é superior ao trabalho e à ação, pois garante a sobrevivência e a reprodução da espécie humana.</a:t>
            </a:r>
            <a:br>
              <a:rPr lang="pt-BR" dirty="0"/>
            </a:br>
            <a:r>
              <a:rPr lang="pt-BR" dirty="0"/>
              <a:t>B) O trabalho é a forma mais autêntica de vida ativa, pois liberta o ser humano da dependência da natureza e das relações políticas.</a:t>
            </a:r>
            <a:br>
              <a:rPr lang="pt-BR" dirty="0"/>
            </a:br>
            <a:r>
              <a:rPr lang="pt-BR" dirty="0"/>
              <a:t>C) A ação se distingue das demais por ser a atividade que expressa a liberdade e a pluralidade humanas, manifestando-se na esfera pública.</a:t>
            </a:r>
            <a:br>
              <a:rPr lang="pt-BR" dirty="0"/>
            </a:br>
            <a:r>
              <a:rPr lang="pt-BR" dirty="0"/>
              <a:t>D) O labor e o trabalho são atividades essencialmente coletivas, enquanto a ação é voltada à produção individual de bens simbólicos.</a:t>
            </a:r>
            <a:br>
              <a:rPr lang="pt-BR" dirty="0"/>
            </a:br>
            <a:r>
              <a:rPr lang="pt-BR" dirty="0"/>
              <a:t>E) A distinção entre labor, trabalho e ação é apenas metodológica, pois todas expressam o mesmo tipo de relação com o mundo natural.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2715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A719D9-8FB6-47B5-977E-42C21DBDE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0F05120-BD60-417C-AAA2-9C62F09B752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218"/>
          </a:xfrm>
        </p:spPr>
      </p:pic>
    </p:spTree>
    <p:extLst>
      <p:ext uri="{BB962C8B-B14F-4D97-AF65-F5344CB8AC3E}">
        <p14:creationId xmlns:p14="http://schemas.microsoft.com/office/powerpoint/2010/main" val="3034699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C83EC5-15DF-9412-C8D3-BDFF8A9FF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85166"/>
            <a:ext cx="10353762" cy="1151963"/>
          </a:xfrm>
        </p:spPr>
        <p:txBody>
          <a:bodyPr>
            <a:normAutofit/>
          </a:bodyPr>
          <a:lstStyle/>
          <a:p>
            <a:r>
              <a:rPr lang="pt-BR" sz="6600" u="sng" dirty="0">
                <a:solidFill>
                  <a:schemeClr val="accent1"/>
                </a:solidFill>
              </a:rPr>
              <a:t>Michel</a:t>
            </a:r>
            <a:r>
              <a:rPr lang="pt-BR" sz="6600" dirty="0">
                <a:solidFill>
                  <a:schemeClr val="accent1"/>
                </a:solidFill>
              </a:rPr>
              <a:t> </a:t>
            </a:r>
            <a:r>
              <a:rPr lang="pt-BR" sz="6600" u="sng" dirty="0">
                <a:solidFill>
                  <a:schemeClr val="accent1"/>
                </a:solidFill>
              </a:rPr>
              <a:t>Foucault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9DFE97-CEAB-BD0B-1A69-5645B5B1C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40" y="1344706"/>
            <a:ext cx="11591365" cy="5320551"/>
          </a:xfrm>
        </p:spPr>
        <p:txBody>
          <a:bodyPr>
            <a:normAutofit fontScale="92500" lnSpcReduction="20000"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Micropoder:</a:t>
            </a:r>
          </a:p>
          <a:p>
            <a:pPr lvl="1"/>
            <a:r>
              <a:rPr lang="pt-BR" sz="2600" dirty="0">
                <a:solidFill>
                  <a:schemeClr val="bg1"/>
                </a:solidFill>
              </a:rPr>
              <a:t>O poder espalhado pelas instituições;</a:t>
            </a:r>
          </a:p>
          <a:p>
            <a:pPr lvl="2"/>
            <a:r>
              <a:rPr lang="pt-BR" sz="2200" dirty="0">
                <a:solidFill>
                  <a:srgbClr val="0070C0"/>
                </a:solidFill>
              </a:rPr>
              <a:t>Escolas, hospitais, quartéis...</a:t>
            </a:r>
          </a:p>
          <a:p>
            <a:r>
              <a:rPr lang="pt-BR" sz="3000" b="1" dirty="0">
                <a:solidFill>
                  <a:schemeClr val="bg1"/>
                </a:solidFill>
              </a:rPr>
              <a:t>Vigilância e disciplina:</a:t>
            </a:r>
          </a:p>
          <a:p>
            <a:pPr lvl="1"/>
            <a:r>
              <a:rPr lang="pt-BR" sz="2600" dirty="0">
                <a:solidFill>
                  <a:schemeClr val="bg1"/>
                </a:solidFill>
              </a:rPr>
              <a:t>Modelo Panóptico;</a:t>
            </a:r>
          </a:p>
          <a:p>
            <a:pPr lvl="2"/>
            <a:r>
              <a:rPr lang="pt-BR" sz="2200" dirty="0">
                <a:solidFill>
                  <a:srgbClr val="0070C0"/>
                </a:solidFill>
              </a:rPr>
              <a:t>Sentir-se vigiado sem ver o vigia.</a:t>
            </a:r>
          </a:p>
          <a:p>
            <a:r>
              <a:rPr lang="pt-BR" sz="3000" b="1" dirty="0">
                <a:solidFill>
                  <a:schemeClr val="bg1"/>
                </a:solidFill>
              </a:rPr>
              <a:t>Biopoder/Biopolítica:</a:t>
            </a:r>
          </a:p>
          <a:p>
            <a:pPr lvl="1"/>
            <a:r>
              <a:rPr lang="pt-BR" sz="2600" dirty="0">
                <a:solidFill>
                  <a:schemeClr val="bg1"/>
                </a:solidFill>
              </a:rPr>
              <a:t>Gestão da vida das populações;</a:t>
            </a:r>
          </a:p>
          <a:p>
            <a:pPr lvl="2"/>
            <a:r>
              <a:rPr lang="pt-BR" sz="2200" dirty="0">
                <a:solidFill>
                  <a:srgbClr val="0070C0"/>
                </a:solidFill>
              </a:rPr>
              <a:t>Consumo, cultura, educação...</a:t>
            </a:r>
          </a:p>
          <a:p>
            <a:r>
              <a:rPr lang="pt-BR" sz="3000" b="1" dirty="0">
                <a:solidFill>
                  <a:schemeClr val="bg1"/>
                </a:solidFill>
              </a:rPr>
              <a:t>Resistência:</a:t>
            </a:r>
          </a:p>
          <a:p>
            <a:pPr lvl="1"/>
            <a:r>
              <a:rPr lang="pt-BR" sz="2600" dirty="0">
                <a:solidFill>
                  <a:schemeClr val="bg1"/>
                </a:solidFill>
              </a:rPr>
              <a:t>Onde há poder, há resistência;</a:t>
            </a:r>
          </a:p>
          <a:p>
            <a:pPr lvl="2"/>
            <a:r>
              <a:rPr lang="pt-BR" sz="2200" dirty="0">
                <a:solidFill>
                  <a:srgbClr val="0070C0"/>
                </a:solidFill>
              </a:rPr>
              <a:t>Estudantes, artistas, sindicatos, igreja progressista...</a:t>
            </a:r>
          </a:p>
          <a:p>
            <a:pPr lvl="2"/>
            <a:endParaRPr lang="pt-BR" dirty="0"/>
          </a:p>
        </p:txBody>
      </p:sp>
      <p:pic>
        <p:nvPicPr>
          <p:cNvPr id="1026" name="Picture 2" descr="Foucault Homepage">
            <a:extLst>
              <a:ext uri="{FF2B5EF4-FFF2-40B4-BE49-F238E27FC236}">
                <a16:creationId xmlns:a16="http://schemas.microsoft.com/office/drawing/2014/main" id="{23697FEE-1206-7ED2-E947-26F4AA2F6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294" y="1313330"/>
            <a:ext cx="5544670" cy="554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282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BABD2E-5A79-4D3A-8574-42E118185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r>
              <a:rPr lang="pt-BR" sz="2400" b="1" dirty="0">
                <a:solidFill>
                  <a:schemeClr val="bg1"/>
                </a:solidFill>
              </a:rPr>
              <a:t>(</a:t>
            </a:r>
            <a:r>
              <a:rPr lang="pt-BR" sz="2400" b="1" dirty="0" err="1">
                <a:solidFill>
                  <a:schemeClr val="bg1"/>
                </a:solidFill>
              </a:rPr>
              <a:t>Unioeste</a:t>
            </a:r>
            <a:r>
              <a:rPr lang="pt-BR" sz="2400" b="1" dirty="0">
                <a:solidFill>
                  <a:schemeClr val="bg1"/>
                </a:solidFill>
              </a:rPr>
              <a:t>) </a:t>
            </a:r>
            <a:r>
              <a:rPr lang="pt-BR" sz="2400" dirty="0">
                <a:solidFill>
                  <a:schemeClr val="bg1"/>
                </a:solidFill>
              </a:rPr>
              <a:t>Os estudos realizados por Michel Foucault (1926-1984) apresentam interfaces que corroboram para estudos em diversas áreas de conhecimento, entre as quais a Filosofia, Ciências Sociais, Pedagogia, Psiquiatria, Medicina e Direito. Em 1975, Foucault publicou a obra “Vigiar e Punir: história da violência das prisões”, na qual propunha uma nova concepção de poder, a qual abandonava alguns postulados que marcaram a posição tradicional da esquerda do período. Sobre a concepção de poder foucaultiana, é CORRETO afirmar.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</a:rPr>
              <a:t>a) Só exerce poder quem o possui, por se tratar de um privilégio adquirido pela classe dominante que detém o poder econômico.</a:t>
            </a:r>
            <a:br>
              <a:rPr lang="pt-BR" sz="2400" dirty="0">
                <a:solidFill>
                  <a:schemeClr val="bg1"/>
                </a:solidFill>
              </a:rPr>
            </a:br>
            <a:r>
              <a:rPr lang="pt-BR" sz="2400" dirty="0">
                <a:solidFill>
                  <a:schemeClr val="bg1"/>
                </a:solidFill>
              </a:rPr>
              <a:t>b) O poder está centralizado na figura do Estado e está localizado no próprio aparelho de Estado, que é o instrumento privilegiado do poder.</a:t>
            </a:r>
            <a:br>
              <a:rPr lang="pt-BR" sz="2400" dirty="0">
                <a:solidFill>
                  <a:schemeClr val="bg1"/>
                </a:solidFill>
              </a:rPr>
            </a:br>
            <a:r>
              <a:rPr lang="pt-BR" sz="2400" dirty="0">
                <a:solidFill>
                  <a:schemeClr val="bg1"/>
                </a:solidFill>
              </a:rPr>
              <a:t>c) Todo poder está subordinado a um modo de produção e a uma infraestrutura, pois o modo como a vida econômica é organizada determina a política.</a:t>
            </a:r>
            <a:br>
              <a:rPr lang="pt-BR" sz="2400" dirty="0">
                <a:solidFill>
                  <a:schemeClr val="bg1"/>
                </a:solidFill>
              </a:rPr>
            </a:br>
            <a:r>
              <a:rPr lang="pt-BR" sz="2400" dirty="0">
                <a:solidFill>
                  <a:schemeClr val="bg1"/>
                </a:solidFill>
              </a:rPr>
              <a:t>d) O poder tem como essência dividir os que possuem poder (classe dominante) daqueles que não têm poder (classe dos dominados).</a:t>
            </a:r>
            <a:br>
              <a:rPr lang="pt-BR" sz="2400" dirty="0">
                <a:solidFill>
                  <a:schemeClr val="bg1"/>
                </a:solidFill>
              </a:rPr>
            </a:br>
            <a:r>
              <a:rPr lang="pt-BR" sz="2400" dirty="0">
                <a:solidFill>
                  <a:schemeClr val="bg1"/>
                </a:solidFill>
              </a:rPr>
              <a:t>e) O poder não remete diretamente a uma estrutura política, ao uso da força ou a uma classe dominante: as relações de poder são móveis e são exercidas em rede.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3377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BABD2E-5A79-4D3A-8574-42E118185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(UNIOESTE) “O corpo só se torna força útil se é ao mesmo tempo corpo produtivo e corpo submisso.”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— Michel Foucault, Vigiar e Punir.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Foucault analisa como, a partir do século XVIII, emergem dispositivos disciplinares que reorganizam corpos, gestos e comportamentos, produzindo sujeitos ajustados às necessidades econômicas e políticas da modernidade. Em vez de buscar a essência do poder, Foucault investiga historicamente como técnicas de vigilância, normalização e exame passam a operar em instituições como escolas, prisões e quartéis, constituindo modos de subjetivação e regimes de verdade.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Assinale a alternativa INCORRETA segundo o pensamento foucaultiano: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a) Para Foucault, o poder não é uma substância possuída por uma instância central; ele circula em redes capilares, manifestando-se nas práticas cotidianas e nas relações sociais mais microscópicas.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b) O biopoder refere-se às técnicas políticas que se orientam para a gestão da vida coletiva, regulando processos biológicos como natalidade, morbidade e longevidade das populações.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c) A genealogia foucaultiana busca identificar origens estáveis e continuidades profundas dos fenômenos sociais, permitindo recuperar a essência verdadeira das práticas de poder.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d) As instituições disciplinares produzem subjetividades ao normalizar comportamentos, distribuir corpos no espaço e organizar temporalidades segundo padrões de utilidade e docilidade.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e) Em Vigiar e Punir, Foucault argumenta que a modernidade substitui o suplício físico por técnicas de controle contínuo, tornando a punição mais difusa e internalizada.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8932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B5D4D5-A6B2-41E5-B80B-4A660771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10225" y="593283"/>
            <a:ext cx="13819268" cy="1596177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0A13C6-9474-467D-9F7B-79B4C864FA2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 descr="A ATUALIDADE DO PENSAMENTO DE HANNAH ARENDT - ppt carregar">
            <a:extLst>
              <a:ext uri="{FF2B5EF4-FFF2-40B4-BE49-F238E27FC236}">
                <a16:creationId xmlns:a16="http://schemas.microsoft.com/office/drawing/2014/main" id="{893E8CBE-CB38-4EBE-AE4D-985802124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23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142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48A056-97A6-8A07-447D-EF22CA3D3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BD44BB-D020-85FF-8E4C-276D9F42032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annah Arendt e a Banalidade do Mal - YouTube">
            <a:extLst>
              <a:ext uri="{FF2B5EF4-FFF2-40B4-BE49-F238E27FC236}">
                <a16:creationId xmlns:a16="http://schemas.microsoft.com/office/drawing/2014/main" id="{5A4B0484-B5EB-5283-E52A-E12506B41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366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671340-FED3-454D-B78C-83672BE63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61318"/>
            <a:ext cx="10364451" cy="905484"/>
          </a:xfrm>
        </p:spPr>
        <p:txBody>
          <a:bodyPr>
            <a:normAutofit fontScale="90000"/>
          </a:bodyPr>
          <a:lstStyle/>
          <a:p>
            <a:r>
              <a:rPr lang="pt-BR" sz="6600" u="sng" dirty="0">
                <a:latin typeface="Algerian" panose="04020705040A02060702" pitchFamily="82" charset="0"/>
              </a:rPr>
              <a:t>Banalidade</a:t>
            </a:r>
            <a:r>
              <a:rPr lang="pt-BR" sz="6600" dirty="0">
                <a:latin typeface="Algerian" panose="04020705040A02060702" pitchFamily="82" charset="0"/>
              </a:rPr>
              <a:t> </a:t>
            </a:r>
            <a:r>
              <a:rPr lang="pt-BR" sz="6600" u="sng" dirty="0">
                <a:latin typeface="Algerian" panose="04020705040A02060702" pitchFamily="82" charset="0"/>
              </a:rPr>
              <a:t>do</a:t>
            </a:r>
            <a:r>
              <a:rPr lang="pt-BR" sz="6600" dirty="0">
                <a:latin typeface="Algerian" panose="04020705040A02060702" pitchFamily="82" charset="0"/>
              </a:rPr>
              <a:t> </a:t>
            </a:r>
            <a:r>
              <a:rPr lang="pt-BR" sz="6600" u="sng" dirty="0">
                <a:latin typeface="Algerian" panose="04020705040A02060702" pitchFamily="82" charset="0"/>
              </a:rPr>
              <a:t>mal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C907C9-4229-4B38-AC33-334077C6A7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399" y="1191491"/>
            <a:ext cx="11901055" cy="5505191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pt-BR" b="1" dirty="0"/>
              <a:t>definição:</a:t>
            </a:r>
          </a:p>
          <a:p>
            <a:pPr lvl="1"/>
            <a:r>
              <a:rPr lang="pt-BR" dirty="0">
                <a:solidFill>
                  <a:srgbClr val="002060"/>
                </a:solidFill>
              </a:rPr>
              <a:t>Maldade cometida por pessoas comuns.</a:t>
            </a:r>
          </a:p>
          <a:p>
            <a:pPr lvl="1"/>
            <a:r>
              <a:rPr lang="pt-BR" dirty="0">
                <a:solidFill>
                  <a:srgbClr val="002060"/>
                </a:solidFill>
              </a:rPr>
              <a:t>Mal banal          Mal radical</a:t>
            </a:r>
            <a:r>
              <a:rPr lang="pt-BR" dirty="0"/>
              <a:t> </a:t>
            </a:r>
            <a:r>
              <a:rPr lang="pt-BR" i="1" dirty="0"/>
              <a:t>(convicção)</a:t>
            </a:r>
            <a:r>
              <a:rPr lang="pt-BR" dirty="0"/>
              <a:t>.</a:t>
            </a:r>
          </a:p>
          <a:p>
            <a:pPr lvl="1"/>
            <a:r>
              <a:rPr lang="pt-BR" dirty="0">
                <a:solidFill>
                  <a:srgbClr val="002060"/>
                </a:solidFill>
              </a:rPr>
              <a:t>O caso Eichmann.</a:t>
            </a:r>
          </a:p>
          <a:p>
            <a:r>
              <a:rPr lang="pt-BR" b="1" dirty="0"/>
              <a:t>Racionalização extremada:</a:t>
            </a:r>
          </a:p>
          <a:p>
            <a:pPr lvl="1"/>
            <a:r>
              <a:rPr lang="pt-BR" dirty="0">
                <a:solidFill>
                  <a:srgbClr val="002060"/>
                </a:solidFill>
              </a:rPr>
              <a:t>Obediência cega as leis;</a:t>
            </a:r>
          </a:p>
          <a:p>
            <a:pPr lvl="1"/>
            <a:r>
              <a:rPr lang="pt-BR" dirty="0">
                <a:solidFill>
                  <a:srgbClr val="002060"/>
                </a:solidFill>
              </a:rPr>
              <a:t>Uso de técnicas;</a:t>
            </a:r>
          </a:p>
          <a:p>
            <a:pPr lvl="1"/>
            <a:r>
              <a:rPr lang="pt-BR" dirty="0">
                <a:solidFill>
                  <a:srgbClr val="002060"/>
                </a:solidFill>
              </a:rPr>
              <a:t>Recursos jurídicos;</a:t>
            </a:r>
          </a:p>
          <a:p>
            <a:pPr lvl="1"/>
            <a:r>
              <a:rPr lang="pt-BR" dirty="0">
                <a:solidFill>
                  <a:srgbClr val="002060"/>
                </a:solidFill>
              </a:rPr>
              <a:t>Relações de poder;</a:t>
            </a:r>
          </a:p>
          <a:p>
            <a:r>
              <a:rPr lang="pt-BR" b="1" dirty="0"/>
              <a:t>Razão instrumental:</a:t>
            </a:r>
          </a:p>
          <a:p>
            <a:pPr lvl="1"/>
            <a:r>
              <a:rPr lang="pt-BR" dirty="0">
                <a:solidFill>
                  <a:srgbClr val="002060"/>
                </a:solidFill>
              </a:rPr>
              <a:t>Burocratização da razão;</a:t>
            </a:r>
          </a:p>
          <a:p>
            <a:r>
              <a:rPr lang="pt-BR" b="1" dirty="0"/>
              <a:t>Razão</a:t>
            </a:r>
            <a:r>
              <a:rPr lang="pt-BR" dirty="0"/>
              <a:t> </a:t>
            </a:r>
            <a:r>
              <a:rPr lang="pt-BR" dirty="0">
                <a:solidFill>
                  <a:srgbClr val="00B050"/>
                </a:solidFill>
                <a:sym typeface="Wingdings" panose="05000000000000000000" pitchFamily="2" charset="2"/>
              </a:rPr>
              <a:t></a:t>
            </a:r>
            <a:r>
              <a:rPr lang="pt-BR" dirty="0">
                <a:sym typeface="Wingdings" panose="05000000000000000000" pitchFamily="2" charset="2"/>
              </a:rPr>
              <a:t> </a:t>
            </a:r>
            <a:r>
              <a:rPr lang="pt-BR" i="1" dirty="0">
                <a:sym typeface="Wingdings" panose="05000000000000000000" pitchFamily="2" charset="2"/>
              </a:rPr>
              <a:t>construtiva e destrutiva</a:t>
            </a:r>
            <a:r>
              <a:rPr lang="pt-BR" dirty="0">
                <a:sym typeface="Wingdings" panose="05000000000000000000" pitchFamily="2" charset="2"/>
              </a:rPr>
              <a:t>;</a:t>
            </a:r>
          </a:p>
          <a:p>
            <a:r>
              <a:rPr lang="pt-BR" b="1" dirty="0">
                <a:sym typeface="Wingdings" panose="05000000000000000000" pitchFamily="2" charset="2"/>
              </a:rPr>
              <a:t>A falta da reflexão </a:t>
            </a:r>
            <a:r>
              <a:rPr lang="pt-BR" i="1" dirty="0">
                <a:sym typeface="Wingdings" panose="05000000000000000000" pitchFamily="2" charset="2"/>
              </a:rPr>
              <a:t>(pensar) </a:t>
            </a:r>
            <a:r>
              <a:rPr lang="pt-BR" dirty="0">
                <a:solidFill>
                  <a:srgbClr val="00B050"/>
                </a:solidFill>
                <a:sym typeface="Wingdings" panose="05000000000000000000" pitchFamily="2" charset="2"/>
              </a:rPr>
              <a:t>=</a:t>
            </a:r>
            <a:r>
              <a:rPr lang="pt-BR" dirty="0">
                <a:sym typeface="Wingdings" panose="05000000000000000000" pitchFamily="2" charset="2"/>
              </a:rPr>
              <a:t> </a:t>
            </a:r>
            <a:r>
              <a:rPr lang="pt-BR" b="1" dirty="0">
                <a:solidFill>
                  <a:srgbClr val="FF0000"/>
                </a:solidFill>
                <a:sym typeface="Wingdings" panose="05000000000000000000" pitchFamily="2" charset="2"/>
              </a:rPr>
              <a:t>banalidade do mal.</a:t>
            </a:r>
            <a:endParaRPr lang="pt-BR" b="1" dirty="0">
              <a:solidFill>
                <a:srgbClr val="FF0000"/>
              </a:solidFill>
            </a:endParaRPr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  <p:sp>
        <p:nvSpPr>
          <p:cNvPr id="4" name="Diferente de 3">
            <a:extLst>
              <a:ext uri="{FF2B5EF4-FFF2-40B4-BE49-F238E27FC236}">
                <a16:creationId xmlns:a16="http://schemas.microsoft.com/office/drawing/2014/main" id="{EE3FA4C1-8A6E-432A-A19B-5DC352BDF813}"/>
              </a:ext>
            </a:extLst>
          </p:cNvPr>
          <p:cNvSpPr/>
          <p:nvPr/>
        </p:nvSpPr>
        <p:spPr>
          <a:xfrm>
            <a:off x="2086241" y="1897429"/>
            <a:ext cx="595423" cy="446568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Chave Direita 4">
            <a:extLst>
              <a:ext uri="{FF2B5EF4-FFF2-40B4-BE49-F238E27FC236}">
                <a16:creationId xmlns:a16="http://schemas.microsoft.com/office/drawing/2014/main" id="{B4F4A1BD-BDF8-4CA7-9666-889A1C7C7219}"/>
              </a:ext>
            </a:extLst>
          </p:cNvPr>
          <p:cNvSpPr/>
          <p:nvPr/>
        </p:nvSpPr>
        <p:spPr>
          <a:xfrm>
            <a:off x="3574461" y="3151750"/>
            <a:ext cx="449143" cy="14991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D4AED37-14A8-7107-0653-3F4A3A426F51}"/>
              </a:ext>
            </a:extLst>
          </p:cNvPr>
          <p:cNvSpPr/>
          <p:nvPr/>
        </p:nvSpPr>
        <p:spPr>
          <a:xfrm>
            <a:off x="4197920" y="3486886"/>
            <a:ext cx="2479964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dirty="0"/>
              <a:t>Mascarar o caráter bárbaro dos atos</a:t>
            </a:r>
            <a:endParaRPr lang="pt-BR" sz="2400" dirty="0"/>
          </a:p>
        </p:txBody>
      </p:sp>
      <p:pic>
        <p:nvPicPr>
          <p:cNvPr id="2050" name="Picture 2" descr="Hannah Arendt: humanidade e liberdade – Ensaios e Notas">
            <a:extLst>
              <a:ext uri="{FF2B5EF4-FFF2-40B4-BE49-F238E27FC236}">
                <a16:creationId xmlns:a16="http://schemas.microsoft.com/office/drawing/2014/main" id="{821E4811-CE62-7979-3D6F-5D678069B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39" y="3930276"/>
            <a:ext cx="2853418" cy="27431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: Biselado 6">
            <a:extLst>
              <a:ext uri="{FF2B5EF4-FFF2-40B4-BE49-F238E27FC236}">
                <a16:creationId xmlns:a16="http://schemas.microsoft.com/office/drawing/2014/main" id="{742FD89C-A9F9-5880-008D-215F45B6871C}"/>
              </a:ext>
            </a:extLst>
          </p:cNvPr>
          <p:cNvSpPr/>
          <p:nvPr/>
        </p:nvSpPr>
        <p:spPr>
          <a:xfrm>
            <a:off x="9698157" y="3906994"/>
            <a:ext cx="2347435" cy="2766451"/>
          </a:xfrm>
          <a:prstGeom prst="bevel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“A triste verdade é que os maiores males são praticados por pessoas que nunca se decidiram pelo bem ou pelo mal.”</a:t>
            </a:r>
          </a:p>
        </p:txBody>
      </p:sp>
    </p:spTree>
    <p:extLst>
      <p:ext uri="{BB962C8B-B14F-4D97-AF65-F5344CB8AC3E}">
        <p14:creationId xmlns:p14="http://schemas.microsoft.com/office/powerpoint/2010/main" val="3744896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annah Arendt: Sobre la Labor; el Trabajo; la Acción. | NOESIS VLOG">
            <a:extLst>
              <a:ext uri="{FF2B5EF4-FFF2-40B4-BE49-F238E27FC236}">
                <a16:creationId xmlns:a16="http://schemas.microsoft.com/office/drawing/2014/main" id="{0AE9293F-796C-97DD-9878-E34D534B4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8E66076-AB2F-9071-9613-A07123AECAD7}"/>
              </a:ext>
            </a:extLst>
          </p:cNvPr>
          <p:cNvSpPr txBox="1"/>
          <p:nvPr/>
        </p:nvSpPr>
        <p:spPr>
          <a:xfrm>
            <a:off x="7148946" y="1482436"/>
            <a:ext cx="4128654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/>
              <a:t>Hannah Arendt: Labor, trabalho e ação.</a:t>
            </a:r>
          </a:p>
        </p:txBody>
      </p:sp>
    </p:spTree>
    <p:extLst>
      <p:ext uri="{BB962C8B-B14F-4D97-AF65-F5344CB8AC3E}">
        <p14:creationId xmlns:p14="http://schemas.microsoft.com/office/powerpoint/2010/main" val="3422112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D35E9D-87D5-423F-F4A2-196133F0A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26FC38-8335-EB61-C64A-E38615D53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4825"/>
            <a:ext cx="10353762" cy="1151963"/>
          </a:xfrm>
        </p:spPr>
        <p:txBody>
          <a:bodyPr>
            <a:normAutofit/>
          </a:bodyPr>
          <a:lstStyle/>
          <a:p>
            <a:r>
              <a:rPr lang="pt-BR" sz="6600" u="sng" dirty="0">
                <a:solidFill>
                  <a:schemeClr val="accent1"/>
                </a:solidFill>
              </a:rPr>
              <a:t>Hannah</a:t>
            </a:r>
            <a:r>
              <a:rPr lang="pt-BR" sz="6600" dirty="0">
                <a:solidFill>
                  <a:schemeClr val="accent1"/>
                </a:solidFill>
              </a:rPr>
              <a:t> </a:t>
            </a:r>
            <a:r>
              <a:rPr lang="pt-BR" sz="6600" u="sng" dirty="0">
                <a:solidFill>
                  <a:schemeClr val="accent1"/>
                </a:solidFill>
              </a:rPr>
              <a:t>Arendt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2B0ECF-42A8-9E0B-F4F7-BA3DF9A4E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76" y="1196788"/>
            <a:ext cx="11981330" cy="5616387"/>
          </a:xfrm>
        </p:spPr>
        <p:txBody>
          <a:bodyPr>
            <a:normAutofit lnSpcReduction="10000"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Política</a:t>
            </a:r>
            <a:r>
              <a:rPr lang="pt-BR" sz="3000" dirty="0">
                <a:solidFill>
                  <a:schemeClr val="bg1"/>
                </a:solidFill>
              </a:rPr>
              <a:t> </a:t>
            </a:r>
            <a:r>
              <a:rPr lang="pt-BR" sz="3000" dirty="0">
                <a:solidFill>
                  <a:srgbClr val="FF0000"/>
                </a:solidFill>
              </a:rPr>
              <a:t>=</a:t>
            </a:r>
            <a:r>
              <a:rPr lang="pt-BR" sz="3000" dirty="0">
                <a:solidFill>
                  <a:schemeClr val="bg1"/>
                </a:solidFill>
              </a:rPr>
              <a:t> </a:t>
            </a:r>
            <a:r>
              <a:rPr lang="pt-BR" sz="3000" dirty="0">
                <a:solidFill>
                  <a:srgbClr val="0070C0"/>
                </a:solidFill>
              </a:rPr>
              <a:t>Liberdade.</a:t>
            </a:r>
          </a:p>
          <a:p>
            <a:endParaRPr lang="pt-BR" sz="3000" dirty="0">
              <a:solidFill>
                <a:schemeClr val="bg1"/>
              </a:solidFill>
            </a:endParaRPr>
          </a:p>
          <a:p>
            <a:r>
              <a:rPr lang="pt-BR" sz="3000" b="1" dirty="0">
                <a:solidFill>
                  <a:schemeClr val="bg1"/>
                </a:solidFill>
              </a:rPr>
              <a:t>Análise de regimes totalitários:</a:t>
            </a:r>
          </a:p>
          <a:p>
            <a:pPr lvl="1"/>
            <a:r>
              <a:rPr lang="pt-BR" sz="2800" dirty="0">
                <a:solidFill>
                  <a:schemeClr val="bg1"/>
                </a:solidFill>
              </a:rPr>
              <a:t>Privam a liberdade;</a:t>
            </a:r>
          </a:p>
          <a:p>
            <a:pPr lvl="1"/>
            <a:r>
              <a:rPr lang="pt-BR" sz="2800" dirty="0">
                <a:solidFill>
                  <a:schemeClr val="bg1"/>
                </a:solidFill>
              </a:rPr>
              <a:t>Segregação biopolítica;</a:t>
            </a:r>
          </a:p>
          <a:p>
            <a:pPr lvl="1"/>
            <a:endParaRPr lang="pt-BR" sz="2800" dirty="0">
              <a:solidFill>
                <a:schemeClr val="bg1"/>
              </a:solidFill>
            </a:endParaRPr>
          </a:p>
          <a:p>
            <a:r>
              <a:rPr lang="pt-BR" sz="3000" b="1" dirty="0">
                <a:solidFill>
                  <a:schemeClr val="bg1"/>
                </a:solidFill>
              </a:rPr>
              <a:t>A condição humana </a:t>
            </a:r>
            <a:r>
              <a:rPr lang="pt-BR" sz="300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pt-BR" sz="3000" dirty="0">
                <a:solidFill>
                  <a:srgbClr val="0070C0"/>
                </a:solidFill>
                <a:sym typeface="Wingdings" panose="05000000000000000000" pitchFamily="2" charset="2"/>
              </a:rPr>
              <a:t>Questões existenciais.</a:t>
            </a:r>
          </a:p>
          <a:p>
            <a:pPr lvl="1"/>
            <a:r>
              <a:rPr lang="pt-BR" sz="2800" i="1" dirty="0">
                <a:solidFill>
                  <a:schemeClr val="bg1"/>
                </a:solidFill>
                <a:sym typeface="Wingdings" panose="05000000000000000000" pitchFamily="2" charset="2"/>
              </a:rPr>
              <a:t>Labor</a:t>
            </a:r>
            <a:r>
              <a:rPr lang="pt-BR" sz="28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pt-BR" sz="28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pt-BR" sz="28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pt-BR" sz="2800" u="sng" dirty="0">
                <a:solidFill>
                  <a:schemeClr val="bg1"/>
                </a:solidFill>
                <a:sym typeface="Wingdings" panose="05000000000000000000" pitchFamily="2" charset="2"/>
              </a:rPr>
              <a:t>Sobrevivência</a:t>
            </a:r>
            <a:r>
              <a:rPr lang="pt-BR" sz="2800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pt-BR" sz="2800" i="1" dirty="0">
                <a:solidFill>
                  <a:schemeClr val="bg1"/>
                </a:solidFill>
                <a:sym typeface="Wingdings" panose="05000000000000000000" pitchFamily="2" charset="2"/>
              </a:rPr>
              <a:t>Trabalho/Fabricação </a:t>
            </a:r>
            <a:r>
              <a:rPr lang="pt-BR" sz="28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pt-BR" sz="28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pt-BR" sz="2800" u="sng" dirty="0">
                <a:solidFill>
                  <a:schemeClr val="bg1"/>
                </a:solidFill>
                <a:sym typeface="Wingdings" panose="05000000000000000000" pitchFamily="2" charset="2"/>
              </a:rPr>
              <a:t>Criação</a:t>
            </a:r>
            <a:r>
              <a:rPr lang="pt-BR" sz="2800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pt-BR" sz="2800" i="1" dirty="0">
                <a:solidFill>
                  <a:schemeClr val="bg1"/>
                </a:solidFill>
                <a:sym typeface="Wingdings" panose="05000000000000000000" pitchFamily="2" charset="2"/>
              </a:rPr>
              <a:t>Ação </a:t>
            </a:r>
            <a:r>
              <a:rPr lang="pt-BR" sz="28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pt-BR" sz="28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pt-BR" sz="2800" u="sng" dirty="0">
                <a:solidFill>
                  <a:schemeClr val="bg1"/>
                </a:solidFill>
                <a:sym typeface="Wingdings" panose="05000000000000000000" pitchFamily="2" charset="2"/>
              </a:rPr>
              <a:t>Política</a:t>
            </a:r>
            <a:r>
              <a:rPr lang="pt-BR" sz="2800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  <a:endParaRPr lang="pt-BR" sz="2800" dirty="0">
              <a:solidFill>
                <a:schemeClr val="bg1"/>
              </a:solidFill>
            </a:endParaRPr>
          </a:p>
          <a:p>
            <a:pPr lvl="1"/>
            <a:endParaRPr lang="pt-BR" sz="2800" b="1" dirty="0">
              <a:solidFill>
                <a:schemeClr val="bg1"/>
              </a:solidFill>
            </a:endParaRPr>
          </a:p>
          <a:p>
            <a:pPr lvl="1"/>
            <a:endParaRPr lang="pt-BR" sz="2800" b="1" dirty="0">
              <a:solidFill>
                <a:schemeClr val="bg1"/>
              </a:solidFill>
            </a:endParaRPr>
          </a:p>
          <a:p>
            <a:endParaRPr lang="pt-BR" sz="3000" b="1" dirty="0">
              <a:solidFill>
                <a:schemeClr val="bg1"/>
              </a:solidFill>
            </a:endParaRPr>
          </a:p>
          <a:p>
            <a:pPr lvl="1"/>
            <a:endParaRPr lang="pt-BR" sz="2800" dirty="0">
              <a:solidFill>
                <a:schemeClr val="bg1"/>
              </a:solidFill>
            </a:endParaRPr>
          </a:p>
          <a:p>
            <a:pPr lvl="2"/>
            <a:endParaRPr lang="pt-BR" dirty="0"/>
          </a:p>
        </p:txBody>
      </p:sp>
      <p:pic>
        <p:nvPicPr>
          <p:cNvPr id="2050" name="Picture 2" descr="HANNAH ARENDT ink portrait .1 Drawing by Fabrizio Cassetta - Fine Art ...">
            <a:extLst>
              <a:ext uri="{FF2B5EF4-FFF2-40B4-BE49-F238E27FC236}">
                <a16:creationId xmlns:a16="http://schemas.microsoft.com/office/drawing/2014/main" id="{471DA688-A0C5-E5FD-AB08-52A1B2DE0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106" y="3608617"/>
            <a:ext cx="4210042" cy="323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23264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Gotícul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2_Ardósia">
  <a:themeElements>
    <a:clrScheme name="Ardó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ó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ó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Trilha de Vap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TM04033925[[fn=Gotícula]]</Template>
  <TotalTime>367</TotalTime>
  <Words>1488</Words>
  <Application>Microsoft Office PowerPoint</Application>
  <PresentationFormat>Widescreen</PresentationFormat>
  <Paragraphs>76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14</vt:i4>
      </vt:variant>
    </vt:vector>
  </HeadingPairs>
  <TitlesOfParts>
    <vt:vector size="24" baseType="lpstr">
      <vt:lpstr>Algerian</vt:lpstr>
      <vt:lpstr>Arial</vt:lpstr>
      <vt:lpstr>Calisto MT</vt:lpstr>
      <vt:lpstr>Century Gothic</vt:lpstr>
      <vt:lpstr>Tw Cen MT</vt:lpstr>
      <vt:lpstr>Wingdings</vt:lpstr>
      <vt:lpstr>Wingdings 2</vt:lpstr>
      <vt:lpstr>Gotícula</vt:lpstr>
      <vt:lpstr>2_Ardósia</vt:lpstr>
      <vt:lpstr>Trilha de Vapor</vt:lpstr>
      <vt:lpstr>filosofia</vt:lpstr>
      <vt:lpstr>Michel Foucault</vt:lpstr>
      <vt:lpstr>Apresentação do PowerPoint</vt:lpstr>
      <vt:lpstr>Apresentação do PowerPoint</vt:lpstr>
      <vt:lpstr>Apresentação do PowerPoint</vt:lpstr>
      <vt:lpstr>Apresentação do PowerPoint</vt:lpstr>
      <vt:lpstr>Banalidade do mal</vt:lpstr>
      <vt:lpstr>Apresentação do PowerPoint</vt:lpstr>
      <vt:lpstr>Hannah Arendt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Luiz Zeni</dc:creator>
  <cp:lastModifiedBy>Claudia Frassetto</cp:lastModifiedBy>
  <cp:revision>66</cp:revision>
  <dcterms:created xsi:type="dcterms:W3CDTF">2018-09-24T18:49:24Z</dcterms:created>
  <dcterms:modified xsi:type="dcterms:W3CDTF">2025-11-19T10:53:12Z</dcterms:modified>
</cp:coreProperties>
</file>